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63" r:id="rId3"/>
    <p:sldId id="267" r:id="rId4"/>
    <p:sldId id="287" r:id="rId5"/>
    <p:sldId id="286" r:id="rId6"/>
    <p:sldId id="268" r:id="rId7"/>
    <p:sldId id="283" r:id="rId8"/>
    <p:sldId id="269" r:id="rId9"/>
    <p:sldId id="288" r:id="rId10"/>
    <p:sldId id="270" r:id="rId11"/>
    <p:sldId id="289" r:id="rId12"/>
    <p:sldId id="290" r:id="rId13"/>
    <p:sldId id="291" r:id="rId14"/>
    <p:sldId id="292" r:id="rId15"/>
    <p:sldId id="293" r:id="rId16"/>
    <p:sldId id="300" r:id="rId17"/>
    <p:sldId id="303" r:id="rId18"/>
    <p:sldId id="272" r:id="rId19"/>
    <p:sldId id="294" r:id="rId20"/>
    <p:sldId id="296" r:id="rId21"/>
    <p:sldId id="297" r:id="rId22"/>
    <p:sldId id="299" r:id="rId23"/>
    <p:sldId id="301" r:id="rId24"/>
    <p:sldId id="262" r:id="rId25"/>
    <p:sldId id="298" r:id="rId26"/>
    <p:sldId id="264" r:id="rId27"/>
    <p:sldId id="285" r:id="rId28"/>
    <p:sldId id="261" r:id="rId29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7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DFF955-54ED-41E3-9DB2-6750CA33BB7A}" type="datetimeFigureOut">
              <a:rPr lang="hu-HU" smtClean="0"/>
              <a:t>2026. 10. 14.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18B778-5A44-4509-86F5-6045FF47244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301646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18B778-5A44-4509-86F5-6045FF472449}" type="slidenum">
              <a:rPr lang="hu-HU" smtClean="0"/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258137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796D26E-57A4-4FD3-9D4F-823ACBDE9B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BF2BDFEA-0582-417F-B570-DC5940BA2F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29BF788-E76A-461F-8A46-8E76AD60F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BB015-9CA2-424C-8DE5-53A94566E027}" type="datetimeFigureOut">
              <a:rPr lang="hu-HU" smtClean="0"/>
              <a:t>2026. 10. 14.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63A1FC0-D5DF-4339-85B4-BBDA06C90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8768FBB-1B8D-4A12-A546-5929C0D83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AAC27-4BBD-4DCE-817D-21D91803F82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71612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3B0435F-8AE8-4C4B-9C75-EC5CEFFEC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502AE07-EB83-42B9-B6AC-82EFB79C22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D0C67FD5-1A5A-49A7-B5C1-E0CCCEEF8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BB015-9CA2-424C-8DE5-53A94566E027}" type="datetimeFigureOut">
              <a:rPr lang="hu-HU" smtClean="0"/>
              <a:t>2026. 10. 14.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66DCD5B-FFB8-4D2F-A022-01F1C232B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877F2F6-35DF-4EC6-A75C-8C0064412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AAC27-4BBD-4DCE-817D-21D91803F82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87906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4525106-EF39-49EC-A810-C7436B2D1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F02771D9-DBC6-4594-B6A8-811AE7C06D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2A1D29D-7BDA-4559-B5E4-5EA5A6521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BB015-9CA2-424C-8DE5-53A94566E027}" type="datetimeFigureOut">
              <a:rPr lang="hu-HU" smtClean="0"/>
              <a:t>2026. 10. 14.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592D22ED-A364-442B-AA12-401F25097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5755748-7BB3-43EF-943F-0150A9278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AAC27-4BBD-4DCE-817D-21D91803F82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0734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58B4A3E-92E4-41EF-A0D3-7EA5EC637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7A3DEC2-D132-467F-A6F4-07DD1D5F10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5EC223D8-2932-4337-8725-E16669A0BE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1EE9F747-C7C1-41FE-88F6-406C19898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BB015-9CA2-424C-8DE5-53A94566E027}" type="datetimeFigureOut">
              <a:rPr lang="hu-HU" smtClean="0"/>
              <a:t>2026. 10. 14.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B6FE4A25-9CFD-4F01-BF61-A7C4B7E04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D7C6BDA5-B6D1-45D6-8497-BA3842E7E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AAC27-4BBD-4DCE-817D-21D91803F82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22040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DCE9DFC-0FB6-435E-B401-D66A303BE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03522D42-23B1-4152-8850-F41B9CD934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E430030D-0BED-4701-8AC6-25E6C79C7D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84373A4A-E2F1-4485-A532-707FFCF6D9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5F019E7F-89A3-4884-B8B9-57EB00AD4A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ECED07A8-2FD6-4FC7-A825-CB09E9014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BB015-9CA2-424C-8DE5-53A94566E027}" type="datetimeFigureOut">
              <a:rPr lang="hu-HU" smtClean="0"/>
              <a:t>2026. 10. 14.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7359E387-B884-4871-937E-6F6F683DF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5D775125-779B-4CAB-A578-5316C69E9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AAC27-4BBD-4DCE-817D-21D91803F82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37381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DD0323B-67C7-454B-8502-BC4DC6E6D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231D38A3-5FB2-4803-8CAE-61E11CB0E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BB015-9CA2-424C-8DE5-53A94566E027}" type="datetimeFigureOut">
              <a:rPr lang="hu-HU" smtClean="0"/>
              <a:t>2026. 10. 14.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DFA2314C-2B16-4B0D-9EB2-163BBB2DF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4401FAD1-6789-44BA-BE4B-8FDB638DF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AAC27-4BBD-4DCE-817D-21D91803F82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9301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2681D38F-5EB2-4E22-A067-DC352EF29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BB015-9CA2-424C-8DE5-53A94566E027}" type="datetimeFigureOut">
              <a:rPr lang="hu-HU" smtClean="0"/>
              <a:t>2026. 10. 14.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27FBC63F-81C8-4384-B918-52D574805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18AD97C2-9D1C-4546-B72F-B2BE865D2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AAC27-4BBD-4DCE-817D-21D91803F82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42166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6DFB74D-60D5-493B-B116-D8FB86E4D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0C59979-41B8-4418-9D1C-7A550B12F6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185B4701-CE56-48A7-8B5F-4D2C830626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198FD44E-0962-4A87-A156-40429E304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BB015-9CA2-424C-8DE5-53A94566E027}" type="datetimeFigureOut">
              <a:rPr lang="hu-HU" smtClean="0"/>
              <a:t>2026. 10. 14.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F96C190A-1B8C-48DA-A33A-19EE61785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4A406CF4-F919-4FD9-AB64-654BAB251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AAC27-4BBD-4DCE-817D-21D91803F82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5850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8EC0B36-D071-422C-81A6-4BE4E2235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D6E0A82E-E1A5-4BA0-9F12-573716818D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A485E2C2-3A9B-4C03-BA31-E1849705B4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52E723B2-1F16-48E7-B23E-99BA30F81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BB015-9CA2-424C-8DE5-53A94566E027}" type="datetimeFigureOut">
              <a:rPr lang="hu-HU" smtClean="0"/>
              <a:t>2026. 10. 14.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17BB01DB-B8BA-4BD7-8A0D-CFB8AC494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2B6D9355-F69E-4F9B-991B-0DA396A5D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AAC27-4BBD-4DCE-817D-21D91803F82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72368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F0D8FFC-663B-40CB-A5AC-9DF85B7E0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A4AADD14-7D7A-4FCC-9DA4-4C2F7E2FB3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5FDB559-66E4-4A8B-A77D-84576DBDB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BB015-9CA2-424C-8DE5-53A94566E027}" type="datetimeFigureOut">
              <a:rPr lang="hu-HU" smtClean="0"/>
              <a:t>2026. 10. 14.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97F50792-F174-484B-B76A-9C28EC852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404B710-F38C-4C2C-9B41-7E29632F2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AAC27-4BBD-4DCE-817D-21D91803F82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82572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E78FB40E-B3D3-40E0-8E38-34D703D0E5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63F5BF86-0974-48D5-9BC9-6219F5A8DE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9747665-6152-4E29-9F9B-54444CC92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BB015-9CA2-424C-8DE5-53A94566E027}" type="datetimeFigureOut">
              <a:rPr lang="hu-HU" smtClean="0"/>
              <a:t>2026. 10. 14.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28F07B3-D965-4504-B9D3-08645B4BD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6CCE5DD-C1CA-406D-809E-58599166F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AAC27-4BBD-4DCE-817D-21D91803F82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86282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A9D14AC7-229E-4912-868E-E57422BD4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CCF8C4E9-0A28-4350-AE6E-B4458D833D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ACDD8A6-8276-4485-9B77-4B7377250A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0BB015-9CA2-424C-8DE5-53A94566E027}" type="datetimeFigureOut">
              <a:rPr lang="hu-HU" smtClean="0"/>
              <a:t>2026. 10. 14.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6EF4984-7E97-49D7-8473-294364BAB1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380BE58-BF49-4953-9C48-DB3E623FCB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AAC27-4BBD-4DCE-817D-21D91803F82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64494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ea.lib.unideb.hu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con.unideb.hu/intezetek-tanszekek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con.unideb.hu/mesterkepzesek" TargetMode="External"/><Relationship Id="rId4" Type="http://schemas.openxmlformats.org/officeDocument/2006/relationships/hyperlink" Target="https://econ.unideb.hu/alapkepzesek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dea.lib.unideb.hu/items/0051cab8-a6a3-4af6-9bf0-e201d56c657b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E21448C-224E-4C15-8C52-A7E2D8DE57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2326" y="153865"/>
            <a:ext cx="6213789" cy="2839915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hu-HU" sz="4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Záródolgozat/</a:t>
            </a:r>
            <a:br>
              <a:rPr lang="hu-HU" sz="4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hu-HU" sz="4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Szakdolgozat/</a:t>
            </a:r>
            <a:br>
              <a:rPr lang="hu-HU" sz="4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hu-HU" sz="4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Diplomadolgozat/</a:t>
            </a:r>
            <a:br>
              <a:rPr lang="hu-HU" sz="4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hu-HU" sz="4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Záróvizsga tájékoztató</a:t>
            </a:r>
          </a:p>
        </p:txBody>
      </p:sp>
      <p:sp>
        <p:nvSpPr>
          <p:cNvPr id="4" name="Alcím 3"/>
          <p:cNvSpPr>
            <a:spLocks noGrp="1"/>
          </p:cNvSpPr>
          <p:nvPr>
            <p:ph type="subTitle" idx="1"/>
          </p:nvPr>
        </p:nvSpPr>
        <p:spPr>
          <a:xfrm>
            <a:off x="4031343" y="6208958"/>
            <a:ext cx="2694772" cy="495177"/>
          </a:xfrm>
        </p:spPr>
        <p:txBody>
          <a:bodyPr/>
          <a:lstStyle/>
          <a:p>
            <a:r>
              <a:rPr lang="hu-HU" dirty="0">
                <a:solidFill>
                  <a:schemeClr val="bg1"/>
                </a:solidFill>
              </a:rPr>
              <a:t>2026.10.13.</a:t>
            </a:r>
          </a:p>
        </p:txBody>
      </p:sp>
    </p:spTree>
    <p:extLst>
      <p:ext uri="{BB962C8B-B14F-4D97-AF65-F5344CB8AC3E}">
        <p14:creationId xmlns:p14="http://schemas.microsoft.com/office/powerpoint/2010/main" val="22891816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D18A23B-4C6B-4063-9B3F-02F74DDEE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Szakdolgozat/Diplomadolgozat</a:t>
            </a:r>
            <a:b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leadási információk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49B2A2D-2F93-41FE-8846-6848BF15DD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222" y="1744418"/>
            <a:ext cx="11544300" cy="371883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Szakdolgozat és Diplomadolgozat 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DEA-</a:t>
            </a:r>
            <a:r>
              <a:rPr lang="hu-HU" dirty="0" err="1">
                <a:latin typeface="Arial" panose="020B0604020202020204" pitchFamily="34" charset="0"/>
                <a:cs typeface="Arial" panose="020B0604020202020204" pitchFamily="34" charset="0"/>
              </a:rPr>
              <a:t>ba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 történő 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feltöltésének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határideje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hu-H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2026. november 4. 12.00 óra</a:t>
            </a:r>
            <a:br>
              <a:rPr lang="hu-H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 rendszer 2026. október 14. 8 órakor nyílik)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A dolgozatok feltöltésének helye: </a:t>
            </a:r>
            <a:r>
              <a:rPr lang="hu-HU" u="sng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https://dea.lib.unideb.hu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hu-HU" b="1" u="sng" dirty="0">
                <a:latin typeface="Arial" panose="020B0604020202020204" pitchFamily="34" charset="0"/>
                <a:cs typeface="Arial" panose="020B0604020202020204" pitchFamily="34" charset="0"/>
              </a:rPr>
              <a:t>dolgozatokat kinyomtatva nem kell leadni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az intézeti adminisztráción! </a:t>
            </a:r>
          </a:p>
        </p:txBody>
      </p:sp>
    </p:spTree>
    <p:extLst>
      <p:ext uri="{BB962C8B-B14F-4D97-AF65-F5344CB8AC3E}">
        <p14:creationId xmlns:p14="http://schemas.microsoft.com/office/powerpoint/2010/main" val="1909243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D18A23B-4C6B-4063-9B3F-02F74DDEE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610" y="-94641"/>
            <a:ext cx="11601450" cy="1325563"/>
          </a:xfrm>
        </p:spPr>
        <p:txBody>
          <a:bodyPr>
            <a:normAutofit/>
          </a:bodyPr>
          <a:lstStyle/>
          <a:p>
            <a:pPr algn="ctr"/>
            <a:r>
              <a:rPr lang="hu-HU" sz="4000" b="1" dirty="0">
                <a:latin typeface="Arial" panose="020B0604020202020204" pitchFamily="34" charset="0"/>
                <a:cs typeface="Arial" panose="020B0604020202020204" pitchFamily="34" charset="0"/>
              </a:rPr>
              <a:t>A dolgozatok feltöltésének menete</a:t>
            </a:r>
          </a:p>
        </p:txBody>
      </p:sp>
      <p:sp>
        <p:nvSpPr>
          <p:cNvPr id="5" name="Ellipszis 4"/>
          <p:cNvSpPr/>
          <p:nvPr/>
        </p:nvSpPr>
        <p:spPr>
          <a:xfrm>
            <a:off x="8227694" y="3163211"/>
            <a:ext cx="3122296" cy="1038122"/>
          </a:xfrm>
          <a:prstGeom prst="ellipse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pSp>
        <p:nvGrpSpPr>
          <p:cNvPr id="14" name="Csoportba foglalás 13">
            <a:extLst>
              <a:ext uri="{FF2B5EF4-FFF2-40B4-BE49-F238E27FC236}">
                <a16:creationId xmlns:a16="http://schemas.microsoft.com/office/drawing/2014/main" id="{EAE1A9F9-CCAD-DD51-6101-48F8B1975B01}"/>
              </a:ext>
            </a:extLst>
          </p:cNvPr>
          <p:cNvGrpSpPr/>
          <p:nvPr/>
        </p:nvGrpSpPr>
        <p:grpSpPr>
          <a:xfrm>
            <a:off x="0" y="891587"/>
            <a:ext cx="12192000" cy="5581370"/>
            <a:chOff x="0" y="785140"/>
            <a:chExt cx="12192000" cy="5581370"/>
          </a:xfrm>
        </p:grpSpPr>
        <p:pic>
          <p:nvPicPr>
            <p:cNvPr id="8" name="Kép 7">
              <a:extLst>
                <a:ext uri="{FF2B5EF4-FFF2-40B4-BE49-F238E27FC236}">
                  <a16:creationId xmlns:a16="http://schemas.microsoft.com/office/drawing/2014/main" id="{6EF928A4-1841-44E7-1685-C706D112F3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9500" b="8499"/>
            <a:stretch/>
          </p:blipFill>
          <p:spPr>
            <a:xfrm>
              <a:off x="0" y="785140"/>
              <a:ext cx="12192000" cy="5581370"/>
            </a:xfrm>
            <a:prstGeom prst="rect">
              <a:avLst/>
            </a:prstGeom>
          </p:spPr>
        </p:pic>
        <p:sp>
          <p:nvSpPr>
            <p:cNvPr id="9" name="Téglalap 8">
              <a:extLst>
                <a:ext uri="{FF2B5EF4-FFF2-40B4-BE49-F238E27FC236}">
                  <a16:creationId xmlns:a16="http://schemas.microsoft.com/office/drawing/2014/main" id="{544BD972-CBD4-D026-58DA-F1A6C5F0AE90}"/>
                </a:ext>
              </a:extLst>
            </p:cNvPr>
            <p:cNvSpPr/>
            <p:nvPr/>
          </p:nvSpPr>
          <p:spPr>
            <a:xfrm>
              <a:off x="0" y="1190151"/>
              <a:ext cx="12192000" cy="27256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3DAC1A3C-B58B-0C82-6776-CE59EF55289C}"/>
              </a:ext>
            </a:extLst>
          </p:cNvPr>
          <p:cNvSpPr txBox="1"/>
          <p:nvPr/>
        </p:nvSpPr>
        <p:spPr>
          <a:xfrm>
            <a:off x="2124074" y="2840045"/>
            <a:ext cx="6103620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hu-H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Hálózati azonosítóval – </a:t>
            </a:r>
            <a:r>
              <a:rPr lang="hu-HU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Neptunhoz</a:t>
            </a:r>
            <a:r>
              <a:rPr lang="hu-H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használt belépési adataival – lépjen be!</a:t>
            </a:r>
          </a:p>
        </p:txBody>
      </p:sp>
      <p:sp>
        <p:nvSpPr>
          <p:cNvPr id="15" name="Ellipszis 14">
            <a:extLst>
              <a:ext uri="{FF2B5EF4-FFF2-40B4-BE49-F238E27FC236}">
                <a16:creationId xmlns:a16="http://schemas.microsoft.com/office/drawing/2014/main" id="{79EA6882-CE8C-9933-1C18-5DEB7ADC0921}"/>
              </a:ext>
            </a:extLst>
          </p:cNvPr>
          <p:cNvSpPr/>
          <p:nvPr/>
        </p:nvSpPr>
        <p:spPr>
          <a:xfrm>
            <a:off x="8119109" y="3147823"/>
            <a:ext cx="3339466" cy="122122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16084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713F1DA0-0521-DFC6-2154-4311752A60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63" b="6376"/>
          <a:stretch/>
        </p:blipFill>
        <p:spPr>
          <a:xfrm>
            <a:off x="0" y="1027906"/>
            <a:ext cx="8229600" cy="4349788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D454FF5D-448A-3D11-E88D-F8B25E21DC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094" b="7167"/>
          <a:stretch/>
        </p:blipFill>
        <p:spPr>
          <a:xfrm>
            <a:off x="4446270" y="2768549"/>
            <a:ext cx="7745730" cy="4089451"/>
          </a:xfrm>
          <a:prstGeom prst="rect">
            <a:avLst/>
          </a:prstGeom>
        </p:spPr>
      </p:pic>
      <p:sp>
        <p:nvSpPr>
          <p:cNvPr id="8" name="Cím 1">
            <a:extLst>
              <a:ext uri="{FF2B5EF4-FFF2-40B4-BE49-F238E27FC236}">
                <a16:creationId xmlns:a16="http://schemas.microsoft.com/office/drawing/2014/main" id="{C6C70A5A-8A98-A66C-4405-4457572C7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610" y="-94641"/>
            <a:ext cx="11601450" cy="1325563"/>
          </a:xfrm>
        </p:spPr>
        <p:txBody>
          <a:bodyPr>
            <a:normAutofit/>
          </a:bodyPr>
          <a:lstStyle/>
          <a:p>
            <a:pPr algn="ctr"/>
            <a:r>
              <a:rPr lang="hu-HU" sz="4000" b="1" dirty="0">
                <a:latin typeface="Arial" panose="020B0604020202020204" pitchFamily="34" charset="0"/>
                <a:cs typeface="Arial" panose="020B0604020202020204" pitchFamily="34" charset="0"/>
              </a:rPr>
              <a:t>A dolgozatok feltöltésének menete</a:t>
            </a:r>
          </a:p>
        </p:txBody>
      </p:sp>
      <p:sp>
        <p:nvSpPr>
          <p:cNvPr id="9" name="Ellipszis 8">
            <a:extLst>
              <a:ext uri="{FF2B5EF4-FFF2-40B4-BE49-F238E27FC236}">
                <a16:creationId xmlns:a16="http://schemas.microsoft.com/office/drawing/2014/main" id="{C5FC0BF0-CCC3-6CAE-6666-93B243FBBB38}"/>
              </a:ext>
            </a:extLst>
          </p:cNvPr>
          <p:cNvSpPr/>
          <p:nvPr/>
        </p:nvSpPr>
        <p:spPr>
          <a:xfrm>
            <a:off x="4720591" y="5671475"/>
            <a:ext cx="1291590" cy="44637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Ellipszis 9">
            <a:extLst>
              <a:ext uri="{FF2B5EF4-FFF2-40B4-BE49-F238E27FC236}">
                <a16:creationId xmlns:a16="http://schemas.microsoft.com/office/drawing/2014/main" id="{D7E9DDB5-C5EB-A2D7-5C7E-52BA7F1DB045}"/>
              </a:ext>
            </a:extLst>
          </p:cNvPr>
          <p:cNvSpPr/>
          <p:nvPr/>
        </p:nvSpPr>
        <p:spPr>
          <a:xfrm>
            <a:off x="10883265" y="6117847"/>
            <a:ext cx="1291590" cy="44637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656755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ím 1">
            <a:extLst>
              <a:ext uri="{FF2B5EF4-FFF2-40B4-BE49-F238E27FC236}">
                <a16:creationId xmlns:a16="http://schemas.microsoft.com/office/drawing/2014/main" id="{45F8CA07-DFDB-E31E-423B-1702A1874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610" y="-94641"/>
            <a:ext cx="11601450" cy="1325563"/>
          </a:xfrm>
        </p:spPr>
        <p:txBody>
          <a:bodyPr>
            <a:normAutofit/>
          </a:bodyPr>
          <a:lstStyle/>
          <a:p>
            <a:pPr algn="ctr"/>
            <a:r>
              <a:rPr lang="hu-HU" sz="4000" b="1" dirty="0">
                <a:latin typeface="Arial" panose="020B0604020202020204" pitchFamily="34" charset="0"/>
                <a:cs typeface="Arial" panose="020B0604020202020204" pitchFamily="34" charset="0"/>
              </a:rPr>
              <a:t>A dolgozatok feltöltésének menete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 rotWithShape="1">
          <a:blip r:embed="rId2"/>
          <a:srcRect t="17437" b="6530"/>
          <a:stretch/>
        </p:blipFill>
        <p:spPr>
          <a:xfrm>
            <a:off x="0" y="1105468"/>
            <a:ext cx="12105250" cy="5752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6801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>
            <a:extLst>
              <a:ext uri="{FF2B5EF4-FFF2-40B4-BE49-F238E27FC236}">
                <a16:creationId xmlns:a16="http://schemas.microsoft.com/office/drawing/2014/main" id="{AD18A23B-4C6B-4063-9B3F-02F74DDEE412}"/>
              </a:ext>
            </a:extLst>
          </p:cNvPr>
          <p:cNvSpPr txBox="1">
            <a:spLocks/>
          </p:cNvSpPr>
          <p:nvPr/>
        </p:nvSpPr>
        <p:spPr>
          <a:xfrm>
            <a:off x="738809" y="0"/>
            <a:ext cx="10515600" cy="10388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hu-HU" sz="4000" dirty="0"/>
              <a:t>A dolgozatok feltöltésének menete</a:t>
            </a:r>
          </a:p>
        </p:txBody>
      </p:sp>
      <p:sp>
        <p:nvSpPr>
          <p:cNvPr id="6" name="Tartalom helye 5"/>
          <p:cNvSpPr>
            <a:spLocks noGrp="1"/>
          </p:cNvSpPr>
          <p:nvPr>
            <p:ph idx="1"/>
          </p:nvPr>
        </p:nvSpPr>
        <p:spPr>
          <a:xfrm>
            <a:off x="500270" y="1467816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hu-HU" dirty="0"/>
              <a:t>Kattintson az „új feltöltést kezdhet” feliratra!</a:t>
            </a:r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D398350C-48C3-0262-1526-7912479EDD1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9501" r="1375" b="8501"/>
          <a:stretch/>
        </p:blipFill>
        <p:spPr>
          <a:xfrm>
            <a:off x="167640" y="960120"/>
            <a:ext cx="12024360" cy="4937760"/>
          </a:xfrm>
          <a:prstGeom prst="rect">
            <a:avLst/>
          </a:prstGeom>
        </p:spPr>
      </p:pic>
      <p:sp>
        <p:nvSpPr>
          <p:cNvPr id="8" name="Szövegdoboz 7">
            <a:extLst>
              <a:ext uri="{FF2B5EF4-FFF2-40B4-BE49-F238E27FC236}">
                <a16:creationId xmlns:a16="http://schemas.microsoft.com/office/drawing/2014/main" id="{3E1D4B93-6CC8-6A5F-CCA5-B262F3DDB69F}"/>
              </a:ext>
            </a:extLst>
          </p:cNvPr>
          <p:cNvSpPr txBox="1"/>
          <p:nvPr/>
        </p:nvSpPr>
        <p:spPr>
          <a:xfrm>
            <a:off x="6960871" y="4236022"/>
            <a:ext cx="498347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hu-HU" sz="2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 felugró ablakban a megfelelő gyűjteményt kell kattintással kiválasztani. Csak azok a gyűjtemények fognak megjelenni, amelyhez feltöltési jogosultsága van.</a:t>
            </a:r>
            <a:endParaRPr lang="hu-H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Ellipszis 8">
            <a:extLst>
              <a:ext uri="{FF2B5EF4-FFF2-40B4-BE49-F238E27FC236}">
                <a16:creationId xmlns:a16="http://schemas.microsoft.com/office/drawing/2014/main" id="{5C5A5055-5617-F9D6-D75E-985E82F600AE}"/>
              </a:ext>
            </a:extLst>
          </p:cNvPr>
          <p:cNvSpPr/>
          <p:nvPr/>
        </p:nvSpPr>
        <p:spPr>
          <a:xfrm>
            <a:off x="274321" y="1562740"/>
            <a:ext cx="685799" cy="44637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11" name="Kép 10">
            <a:extLst>
              <a:ext uri="{FF2B5EF4-FFF2-40B4-BE49-F238E27FC236}">
                <a16:creationId xmlns:a16="http://schemas.microsoft.com/office/drawing/2014/main" id="{F8D30FB7-A8AC-9C6D-41BF-C653C2F3B11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4718" t="36550" r="16657" b="35334"/>
          <a:stretch/>
        </p:blipFill>
        <p:spPr>
          <a:xfrm>
            <a:off x="3383280" y="1827784"/>
            <a:ext cx="4709160" cy="1928178"/>
          </a:xfrm>
          <a:prstGeom prst="rect">
            <a:avLst/>
          </a:prstGeom>
        </p:spPr>
      </p:pic>
      <p:sp>
        <p:nvSpPr>
          <p:cNvPr id="12" name="Nyíl: jobbra mutató 11">
            <a:extLst>
              <a:ext uri="{FF2B5EF4-FFF2-40B4-BE49-F238E27FC236}">
                <a16:creationId xmlns:a16="http://schemas.microsoft.com/office/drawing/2014/main" id="{3E6E12C0-1B01-52B2-4F3D-920078C8230E}"/>
              </a:ext>
            </a:extLst>
          </p:cNvPr>
          <p:cNvSpPr/>
          <p:nvPr/>
        </p:nvSpPr>
        <p:spPr>
          <a:xfrm>
            <a:off x="1103575" y="1562740"/>
            <a:ext cx="2207150" cy="82011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14" name="Kép 13">
            <a:extLst>
              <a:ext uri="{FF2B5EF4-FFF2-40B4-BE49-F238E27FC236}">
                <a16:creationId xmlns:a16="http://schemas.microsoft.com/office/drawing/2014/main" id="{75DC299B-6127-8BBF-B4E4-3F928130A8D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4844" t="68768" r="62218" b="25501"/>
          <a:stretch/>
        </p:blipFill>
        <p:spPr>
          <a:xfrm>
            <a:off x="5632340" y="3056179"/>
            <a:ext cx="2140060" cy="533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608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D18A23B-4C6B-4063-9B3F-02F74DDEE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861" y="159385"/>
            <a:ext cx="11602277" cy="1325563"/>
          </a:xfrm>
        </p:spPr>
        <p:txBody>
          <a:bodyPr>
            <a:normAutofit/>
          </a:bodyPr>
          <a:lstStyle/>
          <a:p>
            <a:pPr algn="ctr"/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Fontosabb információk</a:t>
            </a:r>
          </a:p>
        </p:txBody>
      </p:sp>
      <p:sp>
        <p:nvSpPr>
          <p:cNvPr id="4" name="Téglalap 3"/>
          <p:cNvSpPr/>
          <p:nvPr/>
        </p:nvSpPr>
        <p:spPr>
          <a:xfrm>
            <a:off x="483516" y="1645706"/>
            <a:ext cx="11346534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A Kar Intézeteinek a listája:</a:t>
            </a:r>
          </a:p>
          <a:p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https://econ.unideb.hu/intezetek-tanszekek</a:t>
            </a:r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A Kar alapszakjainak a listája:</a:t>
            </a:r>
          </a:p>
          <a:p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https://econ.unideb.hu/alapkepzesek</a:t>
            </a:r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A Kar mesterszakjainak a listája:</a:t>
            </a:r>
          </a:p>
          <a:p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https://econ.unideb.hu/mesterkepzesek</a:t>
            </a:r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3E0750C0-9BDD-A025-5B22-BFA25CB7AA72}"/>
              </a:ext>
            </a:extLst>
          </p:cNvPr>
          <p:cNvSpPr txBox="1"/>
          <p:nvPr/>
        </p:nvSpPr>
        <p:spPr>
          <a:xfrm>
            <a:off x="483516" y="3899345"/>
            <a:ext cx="1115377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Amennyiben a záródolgozat, szak- és diplomadolgozat konzulense nem a DE GTK alkalmazottja, abban az esetben a dolgozatot a szakfelelős szerinti intézethez kell feltölteni.</a:t>
            </a:r>
          </a:p>
          <a:p>
            <a:pPr algn="just"/>
            <a:r>
              <a:rPr lang="hu-HU" i="1" dirty="0">
                <a:latin typeface="Arial" panose="020B0604020202020204" pitchFamily="34" charset="0"/>
                <a:cs typeface="Arial" panose="020B0604020202020204" pitchFamily="34" charset="0"/>
              </a:rPr>
              <a:t>Pl. vidékfejlesztési agrármérnök szakos hallgató esetében, ha a konzulens MÉK-es oktató, akkor a Vidékfejlesztési és Funkcionális Gazdálkodási Intézethez kell feltölteni, mivel a szakfelelős ehhez az intézethez tartozik.</a:t>
            </a:r>
          </a:p>
        </p:txBody>
      </p:sp>
    </p:spTree>
    <p:extLst>
      <p:ext uri="{BB962C8B-B14F-4D97-AF65-F5344CB8AC3E}">
        <p14:creationId xmlns:p14="http://schemas.microsoft.com/office/powerpoint/2010/main" val="851291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>
            <a:extLst>
              <a:ext uri="{FF2B5EF4-FFF2-40B4-BE49-F238E27FC236}">
                <a16:creationId xmlns:a16="http://schemas.microsoft.com/office/drawing/2014/main" id="{AD18A23B-4C6B-4063-9B3F-02F74DDEE412}"/>
              </a:ext>
            </a:extLst>
          </p:cNvPr>
          <p:cNvSpPr txBox="1">
            <a:spLocks/>
          </p:cNvSpPr>
          <p:nvPr/>
        </p:nvSpPr>
        <p:spPr>
          <a:xfrm>
            <a:off x="0" y="101159"/>
            <a:ext cx="430911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defPPr>
              <a:defRPr lang="hu-HU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4000" b="1"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hu-HU" dirty="0"/>
              <a:t>A dolgozatok feltöltésének menete</a:t>
            </a: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163C4368-2308-5D99-A303-B5A3B9B6E856}"/>
              </a:ext>
            </a:extLst>
          </p:cNvPr>
          <p:cNvSpPr txBox="1"/>
          <p:nvPr/>
        </p:nvSpPr>
        <p:spPr>
          <a:xfrm>
            <a:off x="160020" y="2967335"/>
            <a:ext cx="34518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Valamennyi kötelezően</a:t>
            </a:r>
            <a:br>
              <a:rPr lang="hu-H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kitöltendő adatot csillaggal</a:t>
            </a:r>
            <a:br>
              <a:rPr lang="hu-H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(*) jelöltek.</a:t>
            </a:r>
            <a:endParaRPr lang="hu-HU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Csoportba foglalás 12">
            <a:extLst>
              <a:ext uri="{FF2B5EF4-FFF2-40B4-BE49-F238E27FC236}">
                <a16:creationId xmlns:a16="http://schemas.microsoft.com/office/drawing/2014/main" id="{688A71B8-F239-F215-FF90-F8E46C57F803}"/>
              </a:ext>
            </a:extLst>
          </p:cNvPr>
          <p:cNvGrpSpPr/>
          <p:nvPr/>
        </p:nvGrpSpPr>
        <p:grpSpPr>
          <a:xfrm>
            <a:off x="3712844" y="0"/>
            <a:ext cx="8479156" cy="6858000"/>
            <a:chOff x="3712844" y="0"/>
            <a:chExt cx="8479156" cy="6858000"/>
          </a:xfrm>
        </p:grpSpPr>
        <p:pic>
          <p:nvPicPr>
            <p:cNvPr id="8" name="Kép 7">
              <a:extLst>
                <a:ext uri="{FF2B5EF4-FFF2-40B4-BE49-F238E27FC236}">
                  <a16:creationId xmlns:a16="http://schemas.microsoft.com/office/drawing/2014/main" id="{CBC7DE3D-D490-B987-86F2-542EF6A4C5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0250" t="24167" r="36344" b="11834"/>
            <a:stretch/>
          </p:blipFill>
          <p:spPr>
            <a:xfrm>
              <a:off x="3712844" y="0"/>
              <a:ext cx="8479156" cy="6858000"/>
            </a:xfrm>
            <a:prstGeom prst="rect">
              <a:avLst/>
            </a:prstGeom>
          </p:spPr>
        </p:pic>
        <p:pic>
          <p:nvPicPr>
            <p:cNvPr id="12" name="Kép 11">
              <a:extLst>
                <a:ext uri="{FF2B5EF4-FFF2-40B4-BE49-F238E27FC236}">
                  <a16:creationId xmlns:a16="http://schemas.microsoft.com/office/drawing/2014/main" id="{1684B72B-52A6-3320-D71B-B600B2F955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4844" t="70195" r="62218" b="27226"/>
            <a:stretch/>
          </p:blipFill>
          <p:spPr>
            <a:xfrm>
              <a:off x="4557920" y="925830"/>
              <a:ext cx="2140060" cy="2400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416146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>
            <a:extLst>
              <a:ext uri="{FF2B5EF4-FFF2-40B4-BE49-F238E27FC236}">
                <a16:creationId xmlns:a16="http://schemas.microsoft.com/office/drawing/2014/main" id="{AD18A23B-4C6B-4063-9B3F-02F74DDEE412}"/>
              </a:ext>
            </a:extLst>
          </p:cNvPr>
          <p:cNvSpPr txBox="1">
            <a:spLocks/>
          </p:cNvSpPr>
          <p:nvPr/>
        </p:nvSpPr>
        <p:spPr>
          <a:xfrm>
            <a:off x="361122" y="-104581"/>
            <a:ext cx="114697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hu-HU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4000" b="1"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hu-HU" dirty="0"/>
              <a:t>A dolgozatok feltöltésének menete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EE6BDD79-965F-FDF6-662F-3C40A38CF731}"/>
              </a:ext>
            </a:extLst>
          </p:cNvPr>
          <p:cNvSpPr txBox="1"/>
          <p:nvPr/>
        </p:nvSpPr>
        <p:spPr>
          <a:xfrm>
            <a:off x="235392" y="1034026"/>
            <a:ext cx="11469756" cy="3447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hu-HU" sz="2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Értelemszerűen töltse ki az adatokat!</a:t>
            </a:r>
          </a:p>
          <a:p>
            <a:pPr algn="just">
              <a:spcAft>
                <a:spcPts val="600"/>
              </a:spcAft>
            </a:pPr>
            <a:r>
              <a:rPr lang="hu-HU" sz="2200" b="1" u="sng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Fontos:</a:t>
            </a:r>
          </a:p>
          <a:p>
            <a:pPr marL="720725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u-HU" sz="2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hu-HU" sz="2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dolgozat</a:t>
            </a:r>
            <a:r>
              <a:rPr lang="hu-HU" sz="2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címét</a:t>
            </a:r>
            <a:r>
              <a:rPr lang="hu-HU" sz="2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ne írja végig nyomtatott nagybetűvel</a:t>
            </a:r>
            <a:r>
              <a:rPr lang="hu-HU" sz="2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csak a kezdőbetűt és a tulajdonneveket!</a:t>
            </a:r>
          </a:p>
          <a:p>
            <a:pPr marL="720725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u-HU" sz="2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hu-HU" sz="2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témavezető</a:t>
            </a:r>
            <a:r>
              <a:rPr lang="hu-HU" sz="2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(konzulens) </a:t>
            </a:r>
            <a:r>
              <a:rPr lang="hu-HU" sz="2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nevében szereplő titulusokat </a:t>
            </a:r>
            <a:r>
              <a:rPr lang="hu-HU" sz="2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hu-HU" sz="22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dr</a:t>
            </a:r>
            <a:r>
              <a:rPr lang="hu-HU" sz="2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prof., </a:t>
            </a:r>
            <a:r>
              <a:rPr lang="hu-HU" sz="22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phd</a:t>
            </a:r>
            <a:r>
              <a:rPr lang="hu-HU" sz="2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stb.) </a:t>
            </a:r>
            <a:r>
              <a:rPr lang="hu-HU" sz="2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hagyja el</a:t>
            </a:r>
            <a:r>
              <a:rPr lang="hu-HU" sz="2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csakis a nevet írja be!</a:t>
            </a:r>
          </a:p>
          <a:p>
            <a:pPr algn="just">
              <a:spcAft>
                <a:spcPts val="600"/>
              </a:spcAft>
            </a:pPr>
            <a:r>
              <a:rPr lang="hu-HU" sz="2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Minden adattípusnál hozzáadhat még adatot a „</a:t>
            </a:r>
            <a:r>
              <a:rPr lang="hu-HU" sz="2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Többet</a:t>
            </a:r>
            <a:r>
              <a:rPr lang="hu-HU" sz="2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” gombbal, a hozzáadott adatok sorrendjét módosíthatja (a nevek előtti jelre kattintva, húzással), valamint a tévesen, hibásan felvett adatokat törölheti a kuka ikonnal .</a:t>
            </a:r>
            <a:endParaRPr lang="hu-HU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Kép 9">
            <a:extLst>
              <a:ext uri="{FF2B5EF4-FFF2-40B4-BE49-F238E27FC236}">
                <a16:creationId xmlns:a16="http://schemas.microsoft.com/office/drawing/2014/main" id="{0CD940C5-4564-B1B9-62B5-E52D12F365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906" t="59500" r="11406" b="20633"/>
          <a:stretch/>
        </p:blipFill>
        <p:spPr>
          <a:xfrm>
            <a:off x="361122" y="4572000"/>
            <a:ext cx="11469756" cy="2286000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E56A62DB-764F-7C78-3005-1EC6AA47BE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563" t="55667" r="63000" b="39814"/>
          <a:stretch/>
        </p:blipFill>
        <p:spPr>
          <a:xfrm>
            <a:off x="6412230" y="4023673"/>
            <a:ext cx="525780" cy="548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5377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>
            <a:extLst>
              <a:ext uri="{FF2B5EF4-FFF2-40B4-BE49-F238E27FC236}">
                <a16:creationId xmlns:a16="http://schemas.microsoft.com/office/drawing/2014/main" id="{AD18A23B-4C6B-4063-9B3F-02F74DDEE412}"/>
              </a:ext>
            </a:extLst>
          </p:cNvPr>
          <p:cNvSpPr txBox="1">
            <a:spLocks/>
          </p:cNvSpPr>
          <p:nvPr/>
        </p:nvSpPr>
        <p:spPr>
          <a:xfrm>
            <a:off x="361122" y="-104581"/>
            <a:ext cx="114697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hu-HU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4000" b="1"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hu-HU" dirty="0"/>
              <a:t>A dolgozatok feltöltésének menete</a:t>
            </a:r>
          </a:p>
        </p:txBody>
      </p:sp>
      <p:sp>
        <p:nvSpPr>
          <p:cNvPr id="5" name="Ellipszis 4"/>
          <p:cNvSpPr/>
          <p:nvPr/>
        </p:nvSpPr>
        <p:spPr>
          <a:xfrm>
            <a:off x="2653748" y="3468756"/>
            <a:ext cx="2713383" cy="854765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C7333630-325D-8476-1B2C-B28192915970}"/>
              </a:ext>
            </a:extLst>
          </p:cNvPr>
          <p:cNvSpPr txBox="1"/>
          <p:nvPr/>
        </p:nvSpPr>
        <p:spPr>
          <a:xfrm>
            <a:off x="324325" y="1060926"/>
            <a:ext cx="1146975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hu-HU" sz="20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Adjon meg a dolgozatára leginkább jellemző </a:t>
            </a:r>
            <a:r>
              <a:rPr lang="hu-HU" sz="2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2-3 kulcsszót</a:t>
            </a:r>
            <a:r>
              <a:rPr lang="hu-HU" sz="20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amely alapján Ön szerint kereshetik a szakdolgozatát!</a:t>
            </a:r>
            <a:endParaRPr lang="hu-H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Kép 12">
            <a:extLst>
              <a:ext uri="{FF2B5EF4-FFF2-40B4-BE49-F238E27FC236}">
                <a16:creationId xmlns:a16="http://schemas.microsoft.com/office/drawing/2014/main" id="{5CBEBAE8-9E50-2035-EA98-AA80A0A919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344" t="46587" r="17125" b="18384"/>
          <a:stretch/>
        </p:blipFill>
        <p:spPr>
          <a:xfrm>
            <a:off x="137158" y="1957722"/>
            <a:ext cx="11844087" cy="3262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9376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>
            <a:extLst>
              <a:ext uri="{FF2B5EF4-FFF2-40B4-BE49-F238E27FC236}">
                <a16:creationId xmlns:a16="http://schemas.microsoft.com/office/drawing/2014/main" id="{AD18A23B-4C6B-4063-9B3F-02F74DDEE412}"/>
              </a:ext>
            </a:extLst>
          </p:cNvPr>
          <p:cNvSpPr txBox="1">
            <a:spLocks/>
          </p:cNvSpPr>
          <p:nvPr/>
        </p:nvSpPr>
        <p:spPr>
          <a:xfrm>
            <a:off x="361122" y="-104581"/>
            <a:ext cx="114697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hu-HU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4000" b="1"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hu-HU" dirty="0"/>
              <a:t>A dolgozatok feltöltésének menete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3321635A-0539-3079-6FFE-6C205756E9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501" t="31858" r="16375" b="53923"/>
          <a:stretch/>
        </p:blipFill>
        <p:spPr>
          <a:xfrm>
            <a:off x="361122" y="1665825"/>
            <a:ext cx="11571798" cy="1351695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56292BBD-7D94-4F4B-CF67-3EF5943358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002" t="46963" r="26714" b="11001"/>
          <a:stretch/>
        </p:blipFill>
        <p:spPr>
          <a:xfrm>
            <a:off x="6389370" y="2926080"/>
            <a:ext cx="4560570" cy="3952494"/>
          </a:xfrm>
          <a:prstGeom prst="rect">
            <a:avLst/>
          </a:prstGeom>
        </p:spPr>
      </p:pic>
      <p:sp>
        <p:nvSpPr>
          <p:cNvPr id="8" name="Szövegdoboz 7">
            <a:extLst>
              <a:ext uri="{FF2B5EF4-FFF2-40B4-BE49-F238E27FC236}">
                <a16:creationId xmlns:a16="http://schemas.microsoft.com/office/drawing/2014/main" id="{A4FD266C-FCE8-9A21-087C-5ED155D1FB03}"/>
              </a:ext>
            </a:extLst>
          </p:cNvPr>
          <p:cNvSpPr txBox="1"/>
          <p:nvPr/>
        </p:nvSpPr>
        <p:spPr>
          <a:xfrm>
            <a:off x="361122" y="1019494"/>
            <a:ext cx="114697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hu-HU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 „</a:t>
            </a:r>
            <a:r>
              <a:rPr lang="hu-HU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Tárgyszó</a:t>
            </a:r>
            <a:r>
              <a:rPr lang="hu-HU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” legördülő menüre kattintva megjelenik a „</a:t>
            </a:r>
            <a:r>
              <a:rPr lang="hu-HU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Hierarchikus fa nézet</a:t>
            </a:r>
            <a:r>
              <a:rPr lang="hu-HU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”, amelyből</a:t>
            </a:r>
            <a:b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tudományterületekre lebontva válaszhatjuk ki az általunk írt szakdolgozatra jellemző tárgyszavakat.</a:t>
            </a:r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4F666798-C13A-B2A8-AD20-4CE55CAB8566}"/>
              </a:ext>
            </a:extLst>
          </p:cNvPr>
          <p:cNvSpPr txBox="1"/>
          <p:nvPr/>
        </p:nvSpPr>
        <p:spPr>
          <a:xfrm>
            <a:off x="751523" y="3591048"/>
            <a:ext cx="505110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Válassza ki a szakdolgozatára, annak tudományterületére leginkább jellemző tárgyszót!</a:t>
            </a:r>
          </a:p>
          <a:p>
            <a:pPr algn="just"/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A tudományterületre kattintva, lenyíló menüből válaszhatja ki az alkategóriát.</a:t>
            </a:r>
          </a:p>
        </p:txBody>
      </p:sp>
    </p:spTree>
    <p:extLst>
      <p:ext uri="{BB962C8B-B14F-4D97-AF65-F5344CB8AC3E}">
        <p14:creationId xmlns:p14="http://schemas.microsoft.com/office/powerpoint/2010/main" val="3829864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>
            <a:extLst>
              <a:ext uri="{FF2B5EF4-FFF2-40B4-BE49-F238E27FC236}">
                <a16:creationId xmlns:a16="http://schemas.microsoft.com/office/drawing/2014/main" id="{AD18A23B-4C6B-4063-9B3F-02F74DDEE412}"/>
              </a:ext>
            </a:extLst>
          </p:cNvPr>
          <p:cNvSpPr txBox="1">
            <a:spLocks/>
          </p:cNvSpPr>
          <p:nvPr/>
        </p:nvSpPr>
        <p:spPr>
          <a:xfrm>
            <a:off x="361122" y="-104581"/>
            <a:ext cx="114697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hu-HU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4000" b="1"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hu-HU" dirty="0"/>
              <a:t>A dolgozatok feltöltésének menete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9B1CE73D-CD3F-2247-099E-122415BE1219}"/>
              </a:ext>
            </a:extLst>
          </p:cNvPr>
          <p:cNvSpPr txBox="1"/>
          <p:nvPr/>
        </p:nvSpPr>
        <p:spPr>
          <a:xfrm>
            <a:off x="304386" y="1588681"/>
            <a:ext cx="11583228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hu-HU" sz="2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Írjon </a:t>
            </a:r>
            <a:r>
              <a:rPr lang="hu-HU" sz="2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6-8 mondatos összefoglalót</a:t>
            </a:r>
            <a:r>
              <a:rPr lang="hu-HU" sz="2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kivonatot dolgozatáról! </a:t>
            </a:r>
          </a:p>
          <a:p>
            <a:pPr algn="just">
              <a:spcAft>
                <a:spcPts val="1200"/>
              </a:spcAft>
            </a:pPr>
            <a:r>
              <a:rPr lang="hu-HU" sz="2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Adja</a:t>
            </a:r>
            <a:r>
              <a:rPr lang="hu-HU" sz="2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meg</a:t>
            </a:r>
            <a:r>
              <a:rPr lang="hu-HU" sz="2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dolgozatának megjelenési idejének évét</a:t>
            </a:r>
            <a:r>
              <a:rPr lang="hu-HU" sz="2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majd válassza ki a dolgozatot írató </a:t>
            </a:r>
            <a:r>
              <a:rPr lang="hu-HU" sz="2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intézményt</a:t>
            </a:r>
            <a:r>
              <a:rPr lang="hu-HU" sz="2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 legördülő menüből!</a:t>
            </a:r>
            <a:endParaRPr lang="hu-HU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9978F936-26F4-A546-DEE5-5F22F84E97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222" t="58500" r="26120" b="14500"/>
          <a:stretch/>
        </p:blipFill>
        <p:spPr>
          <a:xfrm>
            <a:off x="148590" y="2772996"/>
            <a:ext cx="9006840" cy="3885486"/>
          </a:xfrm>
          <a:prstGeom prst="rect">
            <a:avLst/>
          </a:prstGeom>
        </p:spPr>
      </p:pic>
      <p:pic>
        <p:nvPicPr>
          <p:cNvPr id="14" name="Kép 13">
            <a:extLst>
              <a:ext uri="{FF2B5EF4-FFF2-40B4-BE49-F238E27FC236}">
                <a16:creationId xmlns:a16="http://schemas.microsoft.com/office/drawing/2014/main" id="{EAE377BA-5C10-2033-8CA3-1F5EBD17576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813" t="38000" r="14782" b="12667"/>
          <a:stretch/>
        </p:blipFill>
        <p:spPr>
          <a:xfrm>
            <a:off x="3608070" y="3429000"/>
            <a:ext cx="8583930" cy="3383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4842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>
            <a:extLst>
              <a:ext uri="{FF2B5EF4-FFF2-40B4-BE49-F238E27FC236}">
                <a16:creationId xmlns:a16="http://schemas.microsoft.com/office/drawing/2014/main" id="{AD18A23B-4C6B-4063-9B3F-02F74DDEE412}"/>
              </a:ext>
            </a:extLst>
          </p:cNvPr>
          <p:cNvSpPr txBox="1">
            <a:spLocks/>
          </p:cNvSpPr>
          <p:nvPr/>
        </p:nvSpPr>
        <p:spPr>
          <a:xfrm>
            <a:off x="361122" y="-104581"/>
            <a:ext cx="114697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hu-HU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4000" b="1"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hu-HU" dirty="0"/>
              <a:t>A dolgozatok feltöltésének menete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4A4EB72E-A8BA-E069-365F-0FB28FD228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938" t="24333" r="5923" b="10000"/>
          <a:stretch/>
        </p:blipFill>
        <p:spPr>
          <a:xfrm>
            <a:off x="0" y="1094624"/>
            <a:ext cx="12192000" cy="5763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2406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>
            <a:extLst>
              <a:ext uri="{FF2B5EF4-FFF2-40B4-BE49-F238E27FC236}">
                <a16:creationId xmlns:a16="http://schemas.microsoft.com/office/drawing/2014/main" id="{AD18A23B-4C6B-4063-9B3F-02F74DDEE412}"/>
              </a:ext>
            </a:extLst>
          </p:cNvPr>
          <p:cNvSpPr txBox="1">
            <a:spLocks/>
          </p:cNvSpPr>
          <p:nvPr/>
        </p:nvSpPr>
        <p:spPr>
          <a:xfrm>
            <a:off x="361122" y="-104581"/>
            <a:ext cx="114697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hu-HU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4000" b="1"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hu-HU" dirty="0"/>
              <a:t>A dolgozatok feltöltésének menete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D9297E00-573E-E1D1-A4A1-55AE27025596}"/>
              </a:ext>
            </a:extLst>
          </p:cNvPr>
          <p:cNvSpPr txBox="1"/>
          <p:nvPr/>
        </p:nvSpPr>
        <p:spPr>
          <a:xfrm>
            <a:off x="361122" y="1220982"/>
            <a:ext cx="609790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0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Adja meg a dolgozat oldalszámát, terjedelmét!</a:t>
            </a:r>
            <a:endParaRPr lang="hu-H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13BF570E-178A-2FAB-C262-6DE2F2B133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907" t="47666" r="2961" b="39167"/>
          <a:stretch/>
        </p:blipFill>
        <p:spPr>
          <a:xfrm>
            <a:off x="0" y="1692867"/>
            <a:ext cx="12192000" cy="1223010"/>
          </a:xfrm>
          <a:prstGeom prst="rect">
            <a:avLst/>
          </a:prstGeom>
        </p:spPr>
      </p:pic>
      <p:sp>
        <p:nvSpPr>
          <p:cNvPr id="9" name="Szövegdoboz 8">
            <a:extLst>
              <a:ext uri="{FF2B5EF4-FFF2-40B4-BE49-F238E27FC236}">
                <a16:creationId xmlns:a16="http://schemas.microsoft.com/office/drawing/2014/main" id="{91DCBEC0-784E-FB1E-2B7F-9B8DEAF18688}"/>
              </a:ext>
            </a:extLst>
          </p:cNvPr>
          <p:cNvSpPr txBox="1"/>
          <p:nvPr/>
        </p:nvSpPr>
        <p:spPr>
          <a:xfrm>
            <a:off x="361122" y="3054400"/>
            <a:ext cx="87857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hu-HU"/>
            </a:defPPr>
            <a:lvl1pPr>
              <a:defRPr sz="2000" b="1"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hu-HU" dirty="0"/>
              <a:t>Csatolja a PDF formátumú, másolás és nyomtatás védett dolgozatát!</a:t>
            </a:r>
          </a:p>
        </p:txBody>
      </p:sp>
      <p:pic>
        <p:nvPicPr>
          <p:cNvPr id="13" name="Kép 12">
            <a:extLst>
              <a:ext uri="{FF2B5EF4-FFF2-40B4-BE49-F238E27FC236}">
                <a16:creationId xmlns:a16="http://schemas.microsoft.com/office/drawing/2014/main" id="{911AE759-FA6B-2DCD-3CC3-4220350BEE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469" t="42519" r="27063" b="16332"/>
          <a:stretch/>
        </p:blipFill>
        <p:spPr>
          <a:xfrm>
            <a:off x="361122" y="3458097"/>
            <a:ext cx="8439978" cy="323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3503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92D9AAD-7AB9-66A0-F42B-95017132A880}"/>
              </a:ext>
            </a:extLst>
          </p:cNvPr>
          <p:cNvSpPr txBox="1">
            <a:spLocks/>
          </p:cNvSpPr>
          <p:nvPr/>
        </p:nvSpPr>
        <p:spPr>
          <a:xfrm>
            <a:off x="361122" y="-104581"/>
            <a:ext cx="114697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hu-HU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4000" b="1"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hu-HU" dirty="0"/>
              <a:t>A dolgozatok feltöltésének menete</a:t>
            </a:r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24E0393B-35BE-9F55-A573-6AC9052DDD25}"/>
              </a:ext>
            </a:extLst>
          </p:cNvPr>
          <p:cNvSpPr txBox="1"/>
          <p:nvPr/>
        </p:nvSpPr>
        <p:spPr>
          <a:xfrm>
            <a:off x="361122" y="1396514"/>
            <a:ext cx="114697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hu-HU" sz="2200" dirty="0">
                <a:latin typeface="Arial" panose="020B0604020202020204" pitchFamily="34" charset="0"/>
                <a:cs typeface="Arial" panose="020B0604020202020204" pitchFamily="34" charset="0"/>
              </a:rPr>
              <a:t>A fájl sikeres feltöltéséről felugró ablak tájékoztatja majd, valamint a fájl adatai megjelennek a Fájlok feltöltése blokkban</a:t>
            </a:r>
          </a:p>
        </p:txBody>
      </p:sp>
      <p:pic>
        <p:nvPicPr>
          <p:cNvPr id="14" name="Kép 13">
            <a:extLst>
              <a:ext uri="{FF2B5EF4-FFF2-40B4-BE49-F238E27FC236}">
                <a16:creationId xmlns:a16="http://schemas.microsoft.com/office/drawing/2014/main" id="{B06F6877-F591-9779-2A72-BEF500FF80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625" t="37887" r="26782" b="18667"/>
          <a:stretch/>
        </p:blipFill>
        <p:spPr>
          <a:xfrm>
            <a:off x="1223838" y="2165955"/>
            <a:ext cx="10607040" cy="4291995"/>
          </a:xfrm>
          <a:prstGeom prst="rect">
            <a:avLst/>
          </a:prstGeom>
        </p:spPr>
      </p:pic>
      <p:pic>
        <p:nvPicPr>
          <p:cNvPr id="15" name="Kép 14">
            <a:extLst>
              <a:ext uri="{FF2B5EF4-FFF2-40B4-BE49-F238E27FC236}">
                <a16:creationId xmlns:a16="http://schemas.microsoft.com/office/drawing/2014/main" id="{368CB122-A02D-0574-1FA7-B2171E542FF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844" t="70195" r="62218" b="27226"/>
          <a:stretch/>
        </p:blipFill>
        <p:spPr>
          <a:xfrm>
            <a:off x="2557670" y="2969686"/>
            <a:ext cx="2505820" cy="281054"/>
          </a:xfrm>
          <a:prstGeom prst="rect">
            <a:avLst/>
          </a:prstGeom>
        </p:spPr>
      </p:pic>
      <p:sp>
        <p:nvSpPr>
          <p:cNvPr id="16" name="Ellipszis 15">
            <a:extLst>
              <a:ext uri="{FF2B5EF4-FFF2-40B4-BE49-F238E27FC236}">
                <a16:creationId xmlns:a16="http://schemas.microsoft.com/office/drawing/2014/main" id="{C0DBAB91-697D-2AEF-7F5F-EAB679921A0C}"/>
              </a:ext>
            </a:extLst>
          </p:cNvPr>
          <p:cNvSpPr/>
          <p:nvPr/>
        </p:nvSpPr>
        <p:spPr>
          <a:xfrm>
            <a:off x="8438982" y="2336712"/>
            <a:ext cx="3427014" cy="71272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BDC104CA-3CC1-F9A7-D7E0-DE64328F147C}"/>
              </a:ext>
            </a:extLst>
          </p:cNvPr>
          <p:cNvSpPr txBox="1"/>
          <p:nvPr/>
        </p:nvSpPr>
        <p:spPr>
          <a:xfrm>
            <a:off x="8602980" y="5595520"/>
            <a:ext cx="35890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Itt letölthető, törölhető a fájl</a:t>
            </a:r>
          </a:p>
        </p:txBody>
      </p:sp>
    </p:spTree>
    <p:extLst>
      <p:ext uri="{BB962C8B-B14F-4D97-AF65-F5344CB8AC3E}">
        <p14:creationId xmlns:p14="http://schemas.microsoft.com/office/powerpoint/2010/main" val="35306440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92D9AAD-7AB9-66A0-F42B-95017132A880}"/>
              </a:ext>
            </a:extLst>
          </p:cNvPr>
          <p:cNvSpPr txBox="1">
            <a:spLocks/>
          </p:cNvSpPr>
          <p:nvPr/>
        </p:nvSpPr>
        <p:spPr>
          <a:xfrm>
            <a:off x="361122" y="-104581"/>
            <a:ext cx="114697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hu-HU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4000" b="1"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hu-HU" dirty="0"/>
              <a:t>A dolgozatok feltöltésének menete</a:t>
            </a:r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24E0393B-35BE-9F55-A573-6AC9052DDD25}"/>
              </a:ext>
            </a:extLst>
          </p:cNvPr>
          <p:cNvSpPr txBox="1"/>
          <p:nvPr/>
        </p:nvSpPr>
        <p:spPr>
          <a:xfrm>
            <a:off x="489136" y="1607214"/>
            <a:ext cx="11213728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2400"/>
              </a:spcAft>
            </a:pPr>
            <a:r>
              <a:rPr lang="hu-HU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Feltöltendő dokumentumok (külön fájlokként):</a:t>
            </a:r>
          </a:p>
          <a:p>
            <a:pPr marL="342900" indent="-342900" algn="just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hu-HU" sz="2800" b="1" dirty="0">
                <a:latin typeface="Arial" panose="020B0604020202020204" pitchFamily="34" charset="0"/>
                <a:cs typeface="Arial" panose="020B0604020202020204" pitchFamily="34" charset="0"/>
              </a:rPr>
              <a:t>Konzulens által jóváhagyott végleges Szakdolgozat/Diplomamunka/Záródolgozat</a:t>
            </a:r>
          </a:p>
          <a:p>
            <a:pPr marL="342900" indent="-342900" algn="just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hu-HU" sz="2800" b="1" dirty="0">
                <a:latin typeface="Arial" panose="020B0604020202020204" pitchFamily="34" charset="0"/>
                <a:cs typeface="Arial" panose="020B0604020202020204" pitchFamily="34" charset="0"/>
              </a:rPr>
              <a:t>Kitöltött és aláírt nyilatkozatot </a:t>
            </a:r>
            <a:r>
              <a:rPr lang="hu-HU" sz="2800" dirty="0">
                <a:latin typeface="Arial" panose="020B0604020202020204" pitchFamily="34" charset="0"/>
                <a:cs typeface="Arial" panose="020B0604020202020204" pitchFamily="34" charset="0"/>
              </a:rPr>
              <a:t>(a szakdolgozat/diplomamunka formai követelményeiről szóló dokumentum 2. sz. melléklete)</a:t>
            </a:r>
            <a:endParaRPr lang="hu-H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hu-HU" sz="2800" b="1" dirty="0">
                <a:latin typeface="Arial" panose="020B0604020202020204" pitchFamily="34" charset="0"/>
                <a:cs typeface="Arial" panose="020B0604020202020204" pitchFamily="34" charset="0"/>
              </a:rPr>
              <a:t>Aláírt titkosítási nyilatkozat </a:t>
            </a:r>
            <a:r>
              <a:rPr lang="hu-HU" sz="2800" dirty="0">
                <a:latin typeface="Arial" panose="020B0604020202020204" pitchFamily="34" charset="0"/>
                <a:cs typeface="Arial" panose="020B0604020202020204" pitchFamily="34" charset="0"/>
              </a:rPr>
              <a:t>(amennyiben releváns)</a:t>
            </a:r>
            <a:r>
              <a:rPr lang="hu-HU" sz="2400" dirty="0"/>
              <a:t> </a:t>
            </a:r>
            <a:endParaRPr lang="hu-H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2400"/>
              </a:spcAft>
            </a:pPr>
            <a:endParaRPr lang="hu-H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36474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D18A23B-4C6B-4063-9B3F-02F74DDEE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861" y="159385"/>
            <a:ext cx="11602277" cy="1325563"/>
          </a:xfrm>
        </p:spPr>
        <p:txBody>
          <a:bodyPr>
            <a:normAutofit/>
          </a:bodyPr>
          <a:lstStyle/>
          <a:p>
            <a:pPr algn="ctr"/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Szakdolgozat/Diplomadolgozat</a:t>
            </a:r>
            <a:b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titkosításának menete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0CFBD79C-280C-012C-7639-6A761C9D77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0554" y="0"/>
            <a:ext cx="5590892" cy="6858000"/>
          </a:xfrm>
          <a:prstGeom prst="rect">
            <a:avLst/>
          </a:prstGeom>
        </p:spPr>
      </p:pic>
      <p:sp>
        <p:nvSpPr>
          <p:cNvPr id="5" name="Ellipszis 4">
            <a:extLst>
              <a:ext uri="{FF2B5EF4-FFF2-40B4-BE49-F238E27FC236}">
                <a16:creationId xmlns:a16="http://schemas.microsoft.com/office/drawing/2014/main" id="{9365B1BE-8EC7-8E96-D4E2-F9B00AB277E2}"/>
              </a:ext>
            </a:extLst>
          </p:cNvPr>
          <p:cNvSpPr/>
          <p:nvPr/>
        </p:nvSpPr>
        <p:spPr>
          <a:xfrm>
            <a:off x="4748211" y="5476875"/>
            <a:ext cx="1233489" cy="29527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884519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92D9AAD-7AB9-66A0-F42B-95017132A880}"/>
              </a:ext>
            </a:extLst>
          </p:cNvPr>
          <p:cNvSpPr txBox="1">
            <a:spLocks/>
          </p:cNvSpPr>
          <p:nvPr/>
        </p:nvSpPr>
        <p:spPr>
          <a:xfrm>
            <a:off x="361122" y="-104581"/>
            <a:ext cx="114697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hu-HU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4000" b="1"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hu-HU" dirty="0"/>
              <a:t>A dolgozatok feltöltésének menete</a:t>
            </a:r>
          </a:p>
        </p:txBody>
      </p:sp>
      <p:sp>
        <p:nvSpPr>
          <p:cNvPr id="18" name="Szövegdoboz 17">
            <a:extLst>
              <a:ext uri="{FF2B5EF4-FFF2-40B4-BE49-F238E27FC236}">
                <a16:creationId xmlns:a16="http://schemas.microsoft.com/office/drawing/2014/main" id="{C9CE22CF-3A5E-1CB5-4C92-644BCF5ED82C}"/>
              </a:ext>
            </a:extLst>
          </p:cNvPr>
          <p:cNvSpPr txBox="1"/>
          <p:nvPr/>
        </p:nvSpPr>
        <p:spPr>
          <a:xfrm>
            <a:off x="216510" y="2577485"/>
            <a:ext cx="4732680" cy="1703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hu-HU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 fájl szerkesztése ikonra kattintva adja meg a </a:t>
            </a:r>
            <a:r>
              <a:rPr lang="hu-HU" b="1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fájl címét és leírását</a:t>
            </a:r>
            <a:r>
              <a:rPr lang="hu-HU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ami a dokumentum típusa: szakdolgozat. Majd kattintson a „</a:t>
            </a:r>
            <a:r>
              <a:rPr lang="hu-HU" b="1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Mentés</a:t>
            </a:r>
            <a:r>
              <a:rPr lang="hu-HU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” gombra!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Kép 19">
            <a:extLst>
              <a:ext uri="{FF2B5EF4-FFF2-40B4-BE49-F238E27FC236}">
                <a16:creationId xmlns:a16="http://schemas.microsoft.com/office/drawing/2014/main" id="{F8DAE084-68A9-E244-D1F2-FBAE7A00E6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281" t="29515" r="1188" b="12667"/>
          <a:stretch/>
        </p:blipFill>
        <p:spPr>
          <a:xfrm>
            <a:off x="5063490" y="1220982"/>
            <a:ext cx="7032012" cy="5526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1230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92D9AAD-7AB9-66A0-F42B-95017132A880}"/>
              </a:ext>
            </a:extLst>
          </p:cNvPr>
          <p:cNvSpPr txBox="1">
            <a:spLocks/>
          </p:cNvSpPr>
          <p:nvPr/>
        </p:nvSpPr>
        <p:spPr>
          <a:xfrm>
            <a:off x="361122" y="-104581"/>
            <a:ext cx="114697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hu-HU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4000" b="1"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hu-HU" dirty="0"/>
              <a:t>A dolgozatok feltöltésének menete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EFC1BA40-00B6-C3E4-48DA-D56C0EA98CC3}"/>
              </a:ext>
            </a:extLst>
          </p:cNvPr>
          <p:cNvSpPr txBox="1"/>
          <p:nvPr/>
        </p:nvSpPr>
        <p:spPr>
          <a:xfrm>
            <a:off x="234663" y="1607027"/>
            <a:ext cx="334511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hu-HU" sz="20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Olvassa el az Elhelyezési megállapodást! Az elfogadás előtti négyzetet jelölje be, majd kattintson az „</a:t>
            </a:r>
            <a:r>
              <a:rPr lang="hu-H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Feltöltés befejezése</a:t>
            </a:r>
            <a:r>
              <a:rPr lang="hu-HU" sz="20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” gombra!</a:t>
            </a:r>
            <a:endParaRPr lang="hu-H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 rotWithShape="1">
          <a:blip r:embed="rId2"/>
          <a:srcRect l="911" t="46062" r="75019" b="7343"/>
          <a:stretch/>
        </p:blipFill>
        <p:spPr>
          <a:xfrm>
            <a:off x="3797901" y="1527242"/>
            <a:ext cx="8032977" cy="4373477"/>
          </a:xfrm>
          <a:prstGeom prst="rect">
            <a:avLst/>
          </a:prstGeom>
        </p:spPr>
      </p:pic>
      <p:sp>
        <p:nvSpPr>
          <p:cNvPr id="7" name="Ellipszis 6"/>
          <p:cNvSpPr/>
          <p:nvPr/>
        </p:nvSpPr>
        <p:spPr>
          <a:xfrm>
            <a:off x="3852153" y="4873558"/>
            <a:ext cx="1819073" cy="41829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Ellipszis 8"/>
          <p:cNvSpPr/>
          <p:nvPr/>
        </p:nvSpPr>
        <p:spPr>
          <a:xfrm>
            <a:off x="10632331" y="5564952"/>
            <a:ext cx="1198547" cy="43701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410624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92D9AAD-7AB9-66A0-F42B-95017132A880}"/>
              </a:ext>
            </a:extLst>
          </p:cNvPr>
          <p:cNvSpPr txBox="1">
            <a:spLocks/>
          </p:cNvSpPr>
          <p:nvPr/>
        </p:nvSpPr>
        <p:spPr>
          <a:xfrm>
            <a:off x="361122" y="-104581"/>
            <a:ext cx="114697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hu-HU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4000" b="1"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hu-HU" dirty="0"/>
              <a:t>A dolgozatok feltöltésének menete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19236DDB-26A0-12AD-5746-133A3532DA5F}"/>
              </a:ext>
            </a:extLst>
          </p:cNvPr>
          <p:cNvSpPr txBox="1"/>
          <p:nvPr/>
        </p:nvSpPr>
        <p:spPr>
          <a:xfrm>
            <a:off x="361122" y="3192899"/>
            <a:ext cx="114697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2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Kijelentkezhet a DEA-</a:t>
            </a:r>
            <a:r>
              <a:rPr lang="hu-HU" sz="2400" b="1" dirty="0" err="1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ból</a:t>
            </a:r>
            <a:endParaRPr lang="hu-HU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68112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92D9AAD-7AB9-66A0-F42B-95017132A880}"/>
              </a:ext>
            </a:extLst>
          </p:cNvPr>
          <p:cNvSpPr txBox="1">
            <a:spLocks/>
          </p:cNvSpPr>
          <p:nvPr/>
        </p:nvSpPr>
        <p:spPr>
          <a:xfrm>
            <a:off x="361122" y="-104581"/>
            <a:ext cx="114697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hu-HU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4000" b="1"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hu-HU" dirty="0"/>
              <a:t>A dolgozatok feltöltésének menete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DAE2DE93-6BD0-6ED7-F043-4787E48AB899}"/>
              </a:ext>
            </a:extLst>
          </p:cNvPr>
          <p:cNvSpPr txBox="1"/>
          <p:nvPr/>
        </p:nvSpPr>
        <p:spPr>
          <a:xfrm>
            <a:off x="306291" y="1333203"/>
            <a:ext cx="11579418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200" b="1" dirty="0">
                <a:latin typeface="Arial" panose="020B0604020202020204" pitchFamily="34" charset="0"/>
                <a:cs typeface="Arial" panose="020B0604020202020204" pitchFamily="34" charset="0"/>
              </a:rPr>
              <a:t>A feltöltőűrlap kitöltésének kezdetekor a rendszer automatikus mentéseket végez</a:t>
            </a:r>
            <a:r>
              <a:rPr lang="hu-HU" sz="2200" dirty="0">
                <a:latin typeface="Arial" panose="020B0604020202020204" pitchFamily="34" charset="0"/>
                <a:cs typeface="Arial" panose="020B0604020202020204" pitchFamily="34" charset="0"/>
              </a:rPr>
              <a:t>, így ha lejárna a munkamenete, vagy technikai okok miatt megszakadna a feltöltés, a rendszer elmenti az addig végzett módosításokat. </a:t>
            </a:r>
            <a:r>
              <a:rPr lang="hu-HU" sz="2200" b="1" dirty="0">
                <a:latin typeface="Arial" panose="020B0604020202020204" pitchFamily="34" charset="0"/>
                <a:cs typeface="Arial" panose="020B0604020202020204" pitchFamily="34" charset="0"/>
              </a:rPr>
              <a:t>A mentés állapotáról az űrlap alján bizonyosodhat meg, a Mentés felirat melletti kis pipa jelzi a mentett űrlapot.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hu-HU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200" b="1" dirty="0">
                <a:latin typeface="Arial" panose="020B0604020202020204" pitchFamily="34" charset="0"/>
                <a:cs typeface="Arial" panose="020B0604020202020204" pitchFamily="34" charset="0"/>
              </a:rPr>
              <a:t>A feltöltést szüneteltethetjük és később folytathatjuk a már kitöltött adatok megtartásával a „Folytatás később” gombbal.</a:t>
            </a:r>
          </a:p>
          <a:p>
            <a:pPr algn="just"/>
            <a:endParaRPr lang="hu-HU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200" b="1" dirty="0">
                <a:latin typeface="Arial" panose="020B0604020202020204" pitchFamily="34" charset="0"/>
                <a:cs typeface="Arial" panose="020B0604020202020204" pitchFamily="34" charset="0"/>
              </a:rPr>
              <a:t>Az űrlapon az adatok szekciókra, lépésekre vannak bontva, amit összecsukhatunk-kinyithatunk a nyíl segítségével. </a:t>
            </a:r>
            <a:r>
              <a:rPr lang="hu-HU" sz="2200" dirty="0">
                <a:latin typeface="Arial" panose="020B0604020202020204" pitchFamily="34" charset="0"/>
                <a:cs typeface="Arial" panose="020B0604020202020204" pitchFamily="34" charset="0"/>
              </a:rPr>
              <a:t>A nyíl előtti felkiáltójel vagy pipa jelzi az adott lépés állapotát. Ha felkiáltójelet lát, akkor abban a szekcióban hiba vagy kötelezően kitöltendő mező maradt üresen. A zöld pipa megfelelő kitöltést jelent.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hu-HU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200" b="1" dirty="0">
                <a:latin typeface="Arial" panose="020B0604020202020204" pitchFamily="34" charset="0"/>
                <a:cs typeface="Arial" panose="020B0604020202020204" pitchFamily="34" charset="0"/>
              </a:rPr>
              <a:t>A még be nem fejezett feltöltő űrlapot a Saját DEA menüpontból folytathatja a „Szerkesztés” gombra kattintva.</a:t>
            </a:r>
          </a:p>
        </p:txBody>
      </p:sp>
    </p:spTree>
    <p:extLst>
      <p:ext uri="{BB962C8B-B14F-4D97-AF65-F5344CB8AC3E}">
        <p14:creationId xmlns:p14="http://schemas.microsoft.com/office/powerpoint/2010/main" val="9461040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92D9AAD-7AB9-66A0-F42B-95017132A880}"/>
              </a:ext>
            </a:extLst>
          </p:cNvPr>
          <p:cNvSpPr txBox="1">
            <a:spLocks/>
          </p:cNvSpPr>
          <p:nvPr/>
        </p:nvSpPr>
        <p:spPr>
          <a:xfrm>
            <a:off x="361122" y="113783"/>
            <a:ext cx="114697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hu-HU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4000" b="1"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hu-HU" dirty="0"/>
              <a:t>A dolgozatok feltöltésének menete közben technikai probléma merülne fel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19236DDB-26A0-12AD-5746-133A3532DA5F}"/>
              </a:ext>
            </a:extLst>
          </p:cNvPr>
          <p:cNvSpPr txBox="1"/>
          <p:nvPr/>
        </p:nvSpPr>
        <p:spPr>
          <a:xfrm>
            <a:off x="361122" y="3192899"/>
            <a:ext cx="114697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dea@lib.unideb.hu</a:t>
            </a:r>
          </a:p>
        </p:txBody>
      </p:sp>
    </p:spTree>
    <p:extLst>
      <p:ext uri="{BB962C8B-B14F-4D97-AF65-F5344CB8AC3E}">
        <p14:creationId xmlns:p14="http://schemas.microsoft.com/office/powerpoint/2010/main" val="24847418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342900" y="3105835"/>
            <a:ext cx="115014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https://dea.lib.unideb.hu/items/0051cab8-a6a3-4af6-9bf0-e201d56c657b</a:t>
            </a:r>
            <a:endParaRPr lang="hu-H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hu-H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15396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D18A23B-4C6B-4063-9B3F-02F74DDEE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"/>
            <a:ext cx="11521440" cy="8915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Záróvizsga jelentkezés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49B2A2D-2F93-41FE-8846-6848BF15DD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1178510"/>
            <a:ext cx="11521440" cy="4293821"/>
          </a:xfrm>
        </p:spPr>
        <p:txBody>
          <a:bodyPr>
            <a:noAutofit/>
          </a:bodyPr>
          <a:lstStyle/>
          <a:p>
            <a:pPr algn="just"/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Határidő:</a:t>
            </a:r>
            <a:r>
              <a:rPr lang="hu-HU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2026. október 28. </a:t>
            </a:r>
          </a:p>
          <a:p>
            <a:pPr algn="just"/>
            <a:endParaRPr lang="hu-HU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Csak abban az esetben lehet jelentkezni, ha a Neptun rendszerben nincs lejárt fizetési határidejű pénzügyi tartozása. </a:t>
            </a:r>
          </a:p>
          <a:p>
            <a:pPr algn="just"/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A Neptun rendszerben Ügyintézés/Záróvizsgák menüpontban.</a:t>
            </a:r>
          </a:p>
          <a:p>
            <a:pPr marL="0" indent="0" algn="just">
              <a:buNone/>
            </a:pPr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Ha a feljelentkezés ellenére mégsem kíván záróvizsgát tenni, feltétlenül jelezze a tanulmányi ügyintézőjének!</a:t>
            </a:r>
          </a:p>
          <a:p>
            <a:pPr algn="just"/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9749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D18A23B-4C6B-4063-9B3F-02F74DDEE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264320"/>
            <a:ext cx="11521440" cy="8915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Záróvizsga jelentkezés</a:t>
            </a:r>
          </a:p>
        </p:txBody>
      </p:sp>
      <p:sp>
        <p:nvSpPr>
          <p:cNvPr id="5" name="Téglalap 4"/>
          <p:cNvSpPr/>
          <p:nvPr/>
        </p:nvSpPr>
        <p:spPr>
          <a:xfrm>
            <a:off x="342900" y="1731517"/>
            <a:ext cx="11521440" cy="2888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Mindenki számára kötelező a Neptun tanulmányi rendszerben jelentkezni a fenti határidőig záróvizsgára, aki 2026. december szeretne záróvizsgát tenni. </a:t>
            </a:r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Csak azok a hallgatók lesznek beosztva záróvizsgára, akik fel vannak jelentkezve az elektronikus tanulmányi rendszerben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. A jelentkezést mindenki a saját </a:t>
            </a:r>
            <a:r>
              <a:rPr lang="hu-HU" sz="2000" dirty="0" err="1">
                <a:latin typeface="Arial" panose="020B0604020202020204" pitchFamily="34" charset="0"/>
                <a:cs typeface="Arial" panose="020B0604020202020204" pitchFamily="34" charset="0"/>
              </a:rPr>
              <a:t>Neptun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 felületén az alábbiak szerint tudja intézni: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Ügyintézés/Záróvizsgák 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ezt követően a „</a:t>
            </a:r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GTK 2026. december záróvizsga időszak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” jelenik meg, a sor végén a </a:t>
            </a:r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„+”jelre kattintva a Jelentkezés/Jelentkezés 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módosítás kiválasztásával tud jelentkezni. (az alábbi szöveg jelenik meg)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hu-H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hu-H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342900" y="4806768"/>
            <a:ext cx="11521440" cy="77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hu-H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 határidőn túl dönt úgy, hogy a feljelentkezés ellenére mégsem kíván záróvizsgát tenni, feltétlenül jelezze a tanulmányi ügyintézőjének, hogy töröljék a jelentkezők listájáról!</a:t>
            </a:r>
          </a:p>
        </p:txBody>
      </p:sp>
    </p:spTree>
    <p:extLst>
      <p:ext uri="{BB962C8B-B14F-4D97-AF65-F5344CB8AC3E}">
        <p14:creationId xmlns:p14="http://schemas.microsoft.com/office/powerpoint/2010/main" val="1415341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D18A23B-4C6B-4063-9B3F-02F74DDEE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190" y="0"/>
            <a:ext cx="11567160" cy="1199244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Intézeti védés/szakmai gyakorlati beszámoló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49B2A2D-2F93-41FE-8846-6848BF15DD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190" y="1542144"/>
            <a:ext cx="11567160" cy="4230913"/>
          </a:xfrm>
        </p:spPr>
        <p:txBody>
          <a:bodyPr>
            <a:normAutofit fontScale="92500"/>
          </a:bodyPr>
          <a:lstStyle/>
          <a:p>
            <a:pPr algn="just"/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Az intézeti védés időszaka: </a:t>
            </a:r>
            <a:r>
              <a:rPr lang="sv-SE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hu-H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sv-SE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hu-H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november</a:t>
            </a:r>
            <a:r>
              <a:rPr lang="sv-SE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  <a:r>
              <a:rPr lang="sv-SE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- 202</a:t>
            </a:r>
            <a:r>
              <a:rPr lang="hu-H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sv-SE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hu-H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november 20.</a:t>
            </a:r>
            <a:r>
              <a:rPr lang="sv-SE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hu-HU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Személyes jelenlét mellett</a:t>
            </a:r>
          </a:p>
          <a:p>
            <a:pPr algn="just"/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Prezentáció készítése, feltöltése az e-</a:t>
            </a:r>
            <a:r>
              <a:rPr lang="hu-HU" dirty="0" err="1">
                <a:latin typeface="Arial" panose="020B0604020202020204" pitchFamily="34" charset="0"/>
                <a:cs typeface="Arial" panose="020B0604020202020204" pitchFamily="34" charset="0"/>
              </a:rPr>
              <a:t>learning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 rendszerbe kötelező minden hallgató számára!</a:t>
            </a:r>
          </a:p>
          <a:p>
            <a:pPr algn="just"/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A beosztásról, bírálatokról az e-</a:t>
            </a:r>
            <a:r>
              <a:rPr lang="hu-HU" dirty="0" err="1">
                <a:latin typeface="Arial" panose="020B0604020202020204" pitchFamily="34" charset="0"/>
                <a:cs typeface="Arial" panose="020B0604020202020204" pitchFamily="34" charset="0"/>
              </a:rPr>
              <a:t>learning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 rendszeren keresztül kap mindenki tájékoztatást.</a:t>
            </a:r>
          </a:p>
        </p:txBody>
      </p:sp>
    </p:spTree>
    <p:extLst>
      <p:ext uri="{BB962C8B-B14F-4D97-AF65-F5344CB8AC3E}">
        <p14:creationId xmlns:p14="http://schemas.microsoft.com/office/powerpoint/2010/main" val="3675568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D18A23B-4C6B-4063-9B3F-02F74DDEE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"/>
            <a:ext cx="11590020" cy="1097280"/>
          </a:xfrm>
        </p:spPr>
        <p:txBody>
          <a:bodyPr/>
          <a:lstStyle/>
          <a:p>
            <a:pPr algn="ctr"/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Záróvizsga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49B2A2D-2F93-41FE-8846-6848BF15DD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" y="1391284"/>
            <a:ext cx="11772900" cy="4072255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hu-HU" sz="3200" b="1" dirty="0">
                <a:latin typeface="Arial" panose="020B0604020202020204" pitchFamily="34" charset="0"/>
                <a:cs typeface="Arial" panose="020B0604020202020204" pitchFamily="34" charset="0"/>
              </a:rPr>
              <a:t>A záróvizsga védés időszaka: </a:t>
            </a:r>
            <a:r>
              <a:rPr lang="hu-HU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2026. december 14-16.</a:t>
            </a:r>
            <a:r>
              <a:rPr lang="hu-HU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hu-HU" sz="3200" dirty="0">
                <a:latin typeface="Arial" panose="020B0604020202020204" pitchFamily="34" charset="0"/>
                <a:cs typeface="Arial" panose="020B0604020202020204" pitchFamily="34" charset="0"/>
              </a:rPr>
              <a:t>Személyes jelenlét mellett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hu-HU" sz="3200" dirty="0">
                <a:latin typeface="Arial" panose="020B0604020202020204" pitchFamily="34" charset="0"/>
                <a:cs typeface="Arial" panose="020B0604020202020204" pitchFamily="34" charset="0"/>
              </a:rPr>
              <a:t>Részei: Tételhúzás + prezentáció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hu-HU" sz="3200" dirty="0">
                <a:latin typeface="Arial" panose="020B0604020202020204" pitchFamily="34" charset="0"/>
                <a:cs typeface="Arial" panose="020B0604020202020204" pitchFamily="34" charset="0"/>
              </a:rPr>
              <a:t>A beosztásról a honlapon és a az e-</a:t>
            </a:r>
            <a:r>
              <a:rPr lang="hu-HU" sz="3200" dirty="0" err="1">
                <a:latin typeface="Arial" panose="020B0604020202020204" pitchFamily="34" charset="0"/>
                <a:cs typeface="Arial" panose="020B0604020202020204" pitchFamily="34" charset="0"/>
              </a:rPr>
              <a:t>learning</a:t>
            </a:r>
            <a:r>
              <a:rPr lang="hu-HU" sz="3200" dirty="0">
                <a:latin typeface="Arial" panose="020B0604020202020204" pitchFamily="34" charset="0"/>
                <a:cs typeface="Arial" panose="020B0604020202020204" pitchFamily="34" charset="0"/>
              </a:rPr>
              <a:t> rendszeren keresztül kap mindenki tájékoztatást, legkésőbb</a:t>
            </a:r>
            <a:br>
              <a:rPr lang="hu-HU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3200" u="sng" dirty="0">
                <a:latin typeface="Arial" panose="020B0604020202020204" pitchFamily="34" charset="0"/>
                <a:cs typeface="Arial" panose="020B0604020202020204" pitchFamily="34" charset="0"/>
              </a:rPr>
              <a:t>2026. december első hete</a:t>
            </a:r>
            <a:r>
              <a:rPr lang="hu-HU" sz="3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76222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7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D18A23B-4C6B-4063-9B3F-02F74DDEE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650" y="2784657"/>
            <a:ext cx="10515600" cy="1325563"/>
          </a:xfrm>
        </p:spPr>
        <p:txBody>
          <a:bodyPr/>
          <a:lstStyle/>
          <a:p>
            <a:pPr algn="ctr"/>
            <a:r>
              <a:rPr lang="hu-H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Köszönöm a figyelmet!</a:t>
            </a:r>
          </a:p>
        </p:txBody>
      </p:sp>
    </p:spTree>
    <p:extLst>
      <p:ext uri="{BB962C8B-B14F-4D97-AF65-F5344CB8AC3E}">
        <p14:creationId xmlns:p14="http://schemas.microsoft.com/office/powerpoint/2010/main" val="42260495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1521</TotalTime>
  <Words>1056</Words>
  <Application>Microsoft Office PowerPoint</Application>
  <PresentationFormat>Szélesvásznú</PresentationFormat>
  <Paragraphs>97</Paragraphs>
  <Slides>28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28</vt:i4>
      </vt:variant>
    </vt:vector>
  </HeadingPairs>
  <TitlesOfParts>
    <vt:vector size="34" baseType="lpstr">
      <vt:lpstr>Arial</vt:lpstr>
      <vt:lpstr>Calibri</vt:lpstr>
      <vt:lpstr>Calibri Light</vt:lpstr>
      <vt:lpstr>Times New Roman</vt:lpstr>
      <vt:lpstr>Verdana</vt:lpstr>
      <vt:lpstr>Office-téma</vt:lpstr>
      <vt:lpstr>Záródolgozat/ Szakdolgozat/ Diplomadolgozat/ Záróvizsga tájékoztató</vt:lpstr>
      <vt:lpstr>Szakdolgozat/Diplomadolgozat leadási információk</vt:lpstr>
      <vt:lpstr>A dolgozatok feltöltésének menete</vt:lpstr>
      <vt:lpstr>A dolgozatok feltöltésének menete</vt:lpstr>
      <vt:lpstr>A dolgozatok feltöltésének menete</vt:lpstr>
      <vt:lpstr>PowerPoint-bemutató</vt:lpstr>
      <vt:lpstr>Fontosabb információk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Szakdolgozat/Diplomadolgozat titkosításának menete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Záróvizsga jelentkezés</vt:lpstr>
      <vt:lpstr>Záróvizsga jelentkezés</vt:lpstr>
      <vt:lpstr>Intézeti védés/szakmai gyakorlati beszámoló</vt:lpstr>
      <vt:lpstr>Záróvizsga</vt:lpstr>
      <vt:lpstr>Köszönöm a figyelmet!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Előadás címe</dc:title>
  <dc:creator>Atte</dc:creator>
  <cp:lastModifiedBy>Dr. Rákos Mónika</cp:lastModifiedBy>
  <cp:revision>94</cp:revision>
  <dcterms:created xsi:type="dcterms:W3CDTF">2017-11-07T12:57:53Z</dcterms:created>
  <dcterms:modified xsi:type="dcterms:W3CDTF">2026-10-14T09:28:16Z</dcterms:modified>
</cp:coreProperties>
</file>